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2" r:id="rId4"/>
    <p:sldId id="263" r:id="rId5"/>
    <p:sldId id="27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</p14:sldIdLst>
        </p14:section>
        <p14:section name="Status Update" id="{521DEF98-8796-4632-831A-16252E9A6054}">
          <p14:sldIdLst>
            <p14:sldId id="262"/>
            <p14:sldId id="263"/>
            <p14:sldId id="27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6" d="100"/>
          <a:sy n="66" d="100"/>
        </p:scale>
        <p:origin x="-234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Skrifa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7DC6B-4A98-458C-A876-DF210D549C9A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764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3. kynslóðin umdeildustu</a:t>
            </a:r>
            <a:r>
              <a:rPr lang="is-IS" baseline="0" dirty="0" smtClean="0"/>
              <a:t> mannréttindin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[Með Mannréttindayfirlýsingu Sameinuðu þjóðanna árið 1948 urðu tímamót varðandi mannréttindi.]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is-IS" dirty="0" smtClean="0"/>
              <a:t>Tengist</a:t>
            </a:r>
            <a:r>
              <a:rPr lang="is-IS" baseline="0" dirty="0" smtClean="0"/>
              <a:t> því uppgjöri og naflaskoðun sem margar þjóðir heimsins fóru í gegnum í kjölfar seinni heimsstyrjaldar sem lauk þremur árum fyrr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endParaRPr lang="is-I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is-IS" baseline="0" dirty="0" smtClean="0"/>
              <a:t> ATH. Einu réttindin sem allir í heiminum hafa … Tilheyra ekki bara einum hópi manna – Heldur öllum.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endParaRPr lang="is-I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tabLst/>
              <a:defRPr/>
            </a:pPr>
            <a:endParaRPr lang="is-IS" dirty="0" smtClean="0"/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7DC6B-4A98-458C-A876-DF210D549C9A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881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Menning Íslendinga (stundum kallað „menningararfur</a:t>
            </a:r>
            <a:r>
              <a:rPr lang="is-IS" smtClean="0"/>
              <a:t>“)</a:t>
            </a:r>
            <a:r>
              <a:rPr lang="is-IS" baseline="0" smtClean="0"/>
              <a:t> t.d:  torfbæir og þorrablót, Björk og Stundin okkar, glíma og handbolti … 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7DC6B-4A98-458C-A876-DF210D549C9A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888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hyperlink" Target="http://www.google.is/url?sa=i&amp;rct=j&amp;q=&amp;esrc=s&amp;frm=1&amp;source=images&amp;cd=&amp;cad=rja&amp;docid=RDeGJ2qxlG09zM&amp;tbnid=WbevEkJe5AFR-M:&amp;ved=0CAUQjRw&amp;url=http://www.drawingcoach.com/cartoon-sun.html&amp;ei=rcQdUrCJMeeQ0QXejICQAQ&amp;bvm=bv.51156542,d.d2k&amp;psig=AFQjCNGrRz6tryYNKRdX5r4PUBf3v9936w&amp;ust=1377768986438325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is/url?sa=i&amp;rct=j&amp;q=&amp;esrc=s&amp;frm=1&amp;source=images&amp;cd=&amp;cad=rja&amp;docid=bdrpv1KR0xQE4M&amp;tbnid=D8TBCzfvzy43DM:&amp;ved=0CAUQjRw&amp;url=http://tasty-dishes.com/encyclopedia/fish/haddock.html&amp;ei=Z8QdUvLiKeXu0gWpxIGgBg&amp;bvm=bv.51156542,d.d2k&amp;psig=AFQjCNEQzvM9F9Dyyu7bAdNCytxsdw2yow&amp;ust=137776892850659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bl.is/frettir/forsida/2011/10/31/sjo_milljardasta_barnid_faet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Maður</a:t>
            </a:r>
            <a:r>
              <a:rPr lang="en-US" sz="5400" dirty="0" smtClean="0"/>
              <a:t> </a:t>
            </a:r>
            <a:r>
              <a:rPr lang="en-US" sz="5400" dirty="0" err="1" smtClean="0"/>
              <a:t>og</a:t>
            </a:r>
            <a:r>
              <a:rPr lang="en-US" sz="5400" dirty="0" smtClean="0"/>
              <a:t> </a:t>
            </a:r>
            <a:r>
              <a:rPr lang="en-US" sz="5400" dirty="0" err="1" smtClean="0"/>
              <a:t>náttúra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400" dirty="0" err="1" smtClean="0"/>
              <a:t>Kennslub</a:t>
            </a:r>
            <a:r>
              <a:rPr lang="en-US" sz="2400" dirty="0" err="1" smtClean="0"/>
              <a:t>ókin</a:t>
            </a:r>
            <a:r>
              <a:rPr lang="en-US" sz="2400" i="1" dirty="0" smtClean="0"/>
              <a:t> Um </a:t>
            </a:r>
            <a:r>
              <a:rPr lang="en-US" sz="2400" i="1" dirty="0" err="1" smtClean="0"/>
              <a:t>víða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veröld</a:t>
            </a: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 smtClean="0"/>
              <a:t>1</a:t>
            </a:r>
            <a:r>
              <a:rPr lang="en-US" sz="2400" dirty="0" smtClean="0"/>
              <a:t>. </a:t>
            </a:r>
            <a:r>
              <a:rPr lang="en-US" sz="2400" dirty="0" err="1" smtClean="0"/>
              <a:t>kafli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Mannréttindi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Með </a:t>
            </a:r>
            <a:r>
              <a:rPr lang="is-IS" b="1" dirty="0" smtClean="0"/>
              <a:t>Mannréttindayfirlýsingu Sameinuðu þjóðanna </a:t>
            </a:r>
            <a:r>
              <a:rPr lang="is-IS" dirty="0" smtClean="0"/>
              <a:t>árið 1948 urðu tímamót varðandi mannréttindi.</a:t>
            </a:r>
          </a:p>
          <a:p>
            <a:endParaRPr lang="is-IS" dirty="0"/>
          </a:p>
          <a:p>
            <a:r>
              <a:rPr lang="is-IS" dirty="0" smtClean="0"/>
              <a:t>Í henni er m.a. </a:t>
            </a:r>
            <a:r>
              <a:rPr lang="is-IS" smtClean="0"/>
              <a:t>getið um bann við pyntingum og</a:t>
            </a:r>
            <a:br>
              <a:rPr lang="is-IS" smtClean="0"/>
            </a:br>
            <a:r>
              <a:rPr lang="is-IS" smtClean="0"/>
              <a:t>víðtæk réttindi til lífs, frelsis og </a:t>
            </a:r>
            <a:br>
              <a:rPr lang="is-IS" smtClean="0"/>
            </a:br>
            <a:r>
              <a:rPr lang="is-IS" smtClean="0"/>
              <a:t>jafnréttis.</a:t>
            </a:r>
            <a:endParaRPr lang="is-IS" dirty="0" smtClean="0"/>
          </a:p>
          <a:p>
            <a:endParaRPr lang="is-IS" dirty="0"/>
          </a:p>
          <a:p>
            <a:r>
              <a:rPr lang="is-IS" smtClean="0"/>
              <a:t>Mannréttindi hafa þróast. Þeim</a:t>
            </a:r>
            <a:br>
              <a:rPr lang="is-IS" smtClean="0"/>
            </a:br>
            <a:r>
              <a:rPr lang="is-IS"/>
              <a:t>h</a:t>
            </a:r>
            <a:r>
              <a:rPr lang="is-IS" smtClean="0"/>
              <a:t>efur verið skipt í </a:t>
            </a:r>
            <a:r>
              <a:rPr lang="is-IS" b="1" smtClean="0"/>
              <a:t>þrjár kynslóðir</a:t>
            </a:r>
            <a:r>
              <a:rPr lang="is-IS" smtClean="0"/>
              <a:t>: </a:t>
            </a:r>
            <a:endParaRPr lang="is-I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67" y="4077072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Þúsaldarmarkmiðin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Í Þúsaldaryfirlýsingu allsherjarþings Sameinuðu þjóðanna frá árinu 2000 segir að samstarf þjóða á 21. öldinni skuli fyrst og fremst snúast um: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frelsi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jafnrétti    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samstöðu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umburðarlyndi 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virðingu fyrir </a:t>
            </a:r>
            <a:br>
              <a:rPr lang="is-IS" dirty="0" smtClean="0"/>
            </a:br>
            <a:r>
              <a:rPr lang="is-IS" dirty="0" smtClean="0"/>
              <a:t>	   náttúrunni</a:t>
            </a:r>
            <a:br>
              <a:rPr lang="is-IS" dirty="0" smtClean="0"/>
            </a:br>
            <a:r>
              <a:rPr lang="is-IS" dirty="0" smtClean="0"/>
              <a:t>	- samábyrgð</a:t>
            </a:r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14" y="3191949"/>
            <a:ext cx="34975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28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Vatn og matur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b="1" dirty="0" smtClean="0"/>
              <a:t>Vatn</a:t>
            </a:r>
            <a:r>
              <a:rPr lang="is-IS" dirty="0" smtClean="0"/>
              <a:t> er eitt þýðingarmesta efnið á jörðinni. Allt líf er háð vatni. 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Íslendingar hafa ekki áhyggjur af vatnsskorti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- Allt annað ástand víða í heiminum</a:t>
            </a:r>
          </a:p>
          <a:p>
            <a:r>
              <a:rPr lang="is-IS" dirty="0" smtClean="0"/>
              <a:t>Meira en milljarður mannkyns fær ekki nóg af </a:t>
            </a:r>
            <a:r>
              <a:rPr lang="is-IS" b="1" dirty="0" smtClean="0"/>
              <a:t>mat</a:t>
            </a:r>
            <a:r>
              <a:rPr lang="is-IS" dirty="0" smtClean="0"/>
              <a:t>. Samt nægir matvælaframleiðsla heimsins til þess að brauðfæða alla jarðarbúa.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	- Aðgangur að mat er ekki réttlátur.</a:t>
            </a:r>
            <a:endParaRPr lang="is-IS" dirty="0"/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428309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Þjóð og menning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Erfitt að skilgreina hugtakið </a:t>
            </a:r>
            <a:r>
              <a:rPr lang="is-IS" b="1" dirty="0" smtClean="0"/>
              <a:t>þjóð</a:t>
            </a:r>
            <a:r>
              <a:rPr lang="is-IS" dirty="0" smtClean="0"/>
              <a:t>. Þeir sem hafa reynt það segja þjóðir heimsins 3000 – 5000 talsins.</a:t>
            </a:r>
          </a:p>
          <a:p>
            <a:r>
              <a:rPr lang="is-IS" b="1" dirty="0" smtClean="0"/>
              <a:t>Þjóðerni</a:t>
            </a:r>
            <a:r>
              <a:rPr lang="is-IS" dirty="0" smtClean="0"/>
              <a:t> = Það að vera af ákveðinni þjóð.</a:t>
            </a:r>
          </a:p>
          <a:p>
            <a:r>
              <a:rPr lang="is-IS" b="1" dirty="0" smtClean="0"/>
              <a:t>Menning</a:t>
            </a:r>
            <a:r>
              <a:rPr lang="is-IS" dirty="0" smtClean="0"/>
              <a:t> = Það sem maðurinn skapar og gerir</a:t>
            </a:r>
            <a:br>
              <a:rPr lang="is-IS" dirty="0" smtClean="0"/>
            </a:br>
            <a:r>
              <a:rPr lang="is-IS" dirty="0" smtClean="0"/>
              <a:t>og er órjúfanlegur hluti af</a:t>
            </a:r>
            <a:br>
              <a:rPr lang="is-IS" dirty="0" smtClean="0"/>
            </a:br>
            <a:r>
              <a:rPr lang="is-IS" dirty="0" smtClean="0"/>
              <a:t>daglegu lífi.</a:t>
            </a:r>
          </a:p>
          <a:p>
            <a:pPr marL="274320" lvl="1" indent="0">
              <a:buNone/>
            </a:pPr>
            <a:r>
              <a:rPr lang="is-IS" dirty="0" smtClean="0"/>
              <a:t>	- T.d</a:t>
            </a:r>
            <a:r>
              <a:rPr lang="is-IS" smtClean="0"/>
              <a:t>. tungumál, trú, listir,</a:t>
            </a:r>
            <a:br>
              <a:rPr lang="is-IS" smtClean="0"/>
            </a:br>
            <a:r>
              <a:rPr lang="is-IS" smtClean="0"/>
              <a:t>	afþreying, matur, fatatíska,</a:t>
            </a:r>
            <a:br>
              <a:rPr lang="is-IS" smtClean="0"/>
            </a:br>
            <a:r>
              <a:rPr lang="is-IS" smtClean="0"/>
              <a:t>	íþróttir o.fl.	 </a:t>
            </a:r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39068" cy="272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46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err="1" smtClean="0"/>
              <a:t>Hvað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auðlind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297363"/>
          </a:xfrm>
        </p:spPr>
        <p:txBody>
          <a:bodyPr/>
          <a:lstStyle/>
          <a:p>
            <a:r>
              <a:rPr lang="en-US" b="1" dirty="0" err="1" smtClean="0"/>
              <a:t>Auðlind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eitthvað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maðurinn</a:t>
            </a:r>
            <a:r>
              <a:rPr lang="en-US" dirty="0" smtClean="0"/>
              <a:t> </a:t>
            </a:r>
            <a:r>
              <a:rPr lang="en-US" dirty="0" err="1" smtClean="0"/>
              <a:t>hefur</a:t>
            </a:r>
            <a:r>
              <a:rPr lang="en-US" dirty="0" smtClean="0"/>
              <a:t> </a:t>
            </a:r>
            <a:r>
              <a:rPr lang="en-US" dirty="0" err="1" smtClean="0"/>
              <a:t>gagn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Fæðuauðlindir</a:t>
            </a:r>
            <a:r>
              <a:rPr lang="en-US" dirty="0" smtClean="0"/>
              <a:t> </a:t>
            </a:r>
            <a:r>
              <a:rPr lang="en-US" dirty="0" err="1" smtClean="0"/>
              <a:t>eru</a:t>
            </a:r>
            <a:r>
              <a:rPr lang="en-US" dirty="0" smtClean="0"/>
              <a:t> </a:t>
            </a:r>
            <a:r>
              <a:rPr lang="en-US" dirty="0" err="1" smtClean="0"/>
              <a:t>t.d</a:t>
            </a:r>
            <a:r>
              <a:rPr lang="en-US" dirty="0" smtClean="0"/>
              <a:t>. </a:t>
            </a:r>
            <a:r>
              <a:rPr lang="en-US" dirty="0" err="1" smtClean="0"/>
              <a:t>frjósamur</a:t>
            </a:r>
            <a:r>
              <a:rPr lang="en-US" dirty="0" smtClean="0"/>
              <a:t> </a:t>
            </a:r>
            <a:r>
              <a:rPr lang="en-US" dirty="0" err="1" smtClean="0"/>
              <a:t>jarðvegur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fiskurinn</a:t>
            </a:r>
            <a:r>
              <a:rPr lang="en-US" dirty="0" smtClean="0"/>
              <a:t> í </a:t>
            </a:r>
            <a:r>
              <a:rPr lang="en-US" dirty="0" err="1" smtClean="0"/>
              <a:t>sjónum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Orkuauðlindir</a:t>
            </a:r>
            <a:r>
              <a:rPr lang="en-US" dirty="0" smtClean="0"/>
              <a:t> </a:t>
            </a:r>
            <a:r>
              <a:rPr lang="en-US" dirty="0" err="1" smtClean="0"/>
              <a:t>eru</a:t>
            </a:r>
            <a:r>
              <a:rPr lang="en-US" dirty="0" smtClean="0"/>
              <a:t> </a:t>
            </a:r>
            <a:r>
              <a:rPr lang="en-US" dirty="0" err="1" smtClean="0"/>
              <a:t>t.d</a:t>
            </a:r>
            <a:r>
              <a:rPr lang="en-US" dirty="0" smtClean="0"/>
              <a:t>. </a:t>
            </a:r>
            <a:r>
              <a:rPr lang="en-US" dirty="0" err="1" smtClean="0"/>
              <a:t>kol</a:t>
            </a:r>
            <a:r>
              <a:rPr lang="en-US" dirty="0" smtClean="0"/>
              <a:t>, </a:t>
            </a:r>
            <a:r>
              <a:rPr lang="en-US" dirty="0" err="1" smtClean="0"/>
              <a:t>olía</a:t>
            </a:r>
            <a:r>
              <a:rPr lang="en-US" dirty="0" smtClean="0"/>
              <a:t>, </a:t>
            </a:r>
            <a:r>
              <a:rPr lang="en-US" dirty="0" err="1" smtClean="0"/>
              <a:t>sól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vindur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Útvistarparadísir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baðstrendur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áhugaverð</a:t>
            </a:r>
            <a:r>
              <a:rPr lang="en-US" dirty="0" smtClean="0"/>
              <a:t> </a:t>
            </a:r>
            <a:r>
              <a:rPr lang="en-US" dirty="0" err="1" smtClean="0"/>
              <a:t>náttúra</a:t>
            </a:r>
            <a:r>
              <a:rPr lang="en-US" dirty="0" smtClean="0"/>
              <a:t> </a:t>
            </a:r>
            <a:r>
              <a:rPr lang="en-US" dirty="0" err="1" smtClean="0"/>
              <a:t>eru</a:t>
            </a:r>
            <a:r>
              <a:rPr lang="en-US" dirty="0" smtClean="0"/>
              <a:t> </a:t>
            </a:r>
            <a:r>
              <a:rPr lang="en-US" b="1" dirty="0" err="1" smtClean="0"/>
              <a:t>líka</a:t>
            </a:r>
            <a:r>
              <a:rPr lang="en-US" b="1" dirty="0" smtClean="0"/>
              <a:t> </a:t>
            </a:r>
            <a:r>
              <a:rPr lang="en-US" b="1" dirty="0" err="1" smtClean="0"/>
              <a:t>auðlindir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asty-dishes.com/data_images/encyclopedia/haddock/haddock-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28" y="1628800"/>
            <a:ext cx="3122960" cy="23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awingcoach.com/image-files/cartoon_sun_st6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45" y="41490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Hvað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auðlind</a:t>
            </a:r>
            <a:r>
              <a:rPr lang="en-US" dirty="0" smtClean="0"/>
              <a:t>?  -  </a:t>
            </a:r>
            <a:r>
              <a:rPr lang="en-US" dirty="0" err="1" smtClean="0"/>
              <a:t>framhald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Skipta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auðlindum</a:t>
            </a:r>
            <a:r>
              <a:rPr lang="en-US" dirty="0" smtClean="0"/>
              <a:t> í </a:t>
            </a:r>
            <a:r>
              <a:rPr lang="en-US" b="1" dirty="0" err="1" smtClean="0"/>
              <a:t>þrjá</a:t>
            </a:r>
            <a:r>
              <a:rPr lang="en-US" b="1" dirty="0" smtClean="0"/>
              <a:t> </a:t>
            </a:r>
            <a:r>
              <a:rPr lang="en-US" b="1" dirty="0" err="1" smtClean="0"/>
              <a:t>flokka</a:t>
            </a:r>
            <a:r>
              <a:rPr lang="en-US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1.  </a:t>
            </a:r>
            <a:r>
              <a:rPr lang="en-US" dirty="0" err="1" smtClean="0"/>
              <a:t>Þær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endurnýjast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2.  </a:t>
            </a:r>
            <a:r>
              <a:rPr lang="en-US" dirty="0" err="1" smtClean="0"/>
              <a:t>Þær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endurnýjast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3.  </a:t>
            </a:r>
            <a:r>
              <a:rPr lang="en-US" dirty="0" err="1" smtClean="0"/>
              <a:t>Þær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endurnýjast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ákveðnum</a:t>
            </a:r>
            <a:r>
              <a:rPr lang="en-US" dirty="0" smtClean="0"/>
              <a:t> </a:t>
            </a:r>
            <a:r>
              <a:rPr lang="en-US" dirty="0" err="1" smtClean="0"/>
              <a:t>takmörkunum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err="1" smtClean="0"/>
              <a:t>Dæmi</a:t>
            </a:r>
            <a:r>
              <a:rPr lang="en-US" dirty="0" smtClean="0"/>
              <a:t> um </a:t>
            </a:r>
            <a:r>
              <a:rPr lang="en-US" b="1" dirty="0" err="1" smtClean="0"/>
              <a:t>auðlind</a:t>
            </a:r>
            <a:r>
              <a:rPr lang="en-US" b="1" dirty="0" smtClean="0"/>
              <a:t> nr. 1</a:t>
            </a:r>
            <a:r>
              <a:rPr lang="en-US" dirty="0" smtClean="0"/>
              <a:t>:  </a:t>
            </a:r>
            <a:r>
              <a:rPr lang="en-US" dirty="0" err="1" smtClean="0"/>
              <a:t>Málmar</a:t>
            </a:r>
            <a:r>
              <a:rPr lang="en-US" dirty="0" smtClean="0"/>
              <a:t>, 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olía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Dæmi</a:t>
            </a:r>
            <a:r>
              <a:rPr lang="en-US" dirty="0" smtClean="0"/>
              <a:t> um </a:t>
            </a:r>
            <a:r>
              <a:rPr lang="en-US" b="1" dirty="0" err="1" smtClean="0"/>
              <a:t>auðlind</a:t>
            </a:r>
            <a:r>
              <a:rPr lang="en-US" b="1" dirty="0" smtClean="0"/>
              <a:t> nr. 2</a:t>
            </a:r>
            <a:r>
              <a:rPr lang="en-US" dirty="0" smtClean="0"/>
              <a:t>:  </a:t>
            </a:r>
            <a:r>
              <a:rPr lang="en-US" dirty="0" err="1" smtClean="0"/>
              <a:t>Vatnsorka</a:t>
            </a:r>
            <a:r>
              <a:rPr lang="en-US" dirty="0" smtClean="0"/>
              <a:t>, </a:t>
            </a:r>
            <a:r>
              <a:rPr lang="en-US" dirty="0" err="1" smtClean="0"/>
              <a:t>vindorka</a:t>
            </a:r>
            <a:r>
              <a:rPr lang="en-US" dirty="0" smtClean="0"/>
              <a:t>, </a:t>
            </a:r>
            <a:r>
              <a:rPr lang="en-US" dirty="0" err="1" smtClean="0"/>
              <a:t>sólarorka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err="1" smtClean="0"/>
              <a:t>Dæmi</a:t>
            </a:r>
            <a:r>
              <a:rPr lang="en-US" dirty="0" smtClean="0"/>
              <a:t> um </a:t>
            </a:r>
            <a:r>
              <a:rPr lang="en-US" b="1" dirty="0" err="1" smtClean="0"/>
              <a:t>auðlind</a:t>
            </a:r>
            <a:r>
              <a:rPr lang="en-US" b="1" dirty="0" smtClean="0"/>
              <a:t> nr. 3</a:t>
            </a:r>
            <a:r>
              <a:rPr lang="en-US" dirty="0" smtClean="0"/>
              <a:t>:  </a:t>
            </a:r>
            <a:r>
              <a:rPr lang="en-US" dirty="0" err="1" smtClean="0"/>
              <a:t>Fiskur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skóglendi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Sjálfbær</a:t>
            </a:r>
            <a:r>
              <a:rPr lang="en-US" dirty="0" smtClean="0"/>
              <a:t> </a:t>
            </a:r>
            <a:r>
              <a:rPr lang="en-US" dirty="0" err="1" smtClean="0"/>
              <a:t>þróun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Sjálfbær</a:t>
            </a:r>
            <a:r>
              <a:rPr lang="en-US" b="1" dirty="0" smtClean="0"/>
              <a:t> </a:t>
            </a:r>
            <a:r>
              <a:rPr lang="en-US" b="1" dirty="0" err="1" smtClean="0"/>
              <a:t>þróun</a:t>
            </a:r>
            <a:r>
              <a:rPr lang="en-US" b="1" dirty="0"/>
              <a:t> </a:t>
            </a:r>
            <a:r>
              <a:rPr lang="en-US" dirty="0" err="1" smtClean="0"/>
              <a:t>felur</a:t>
            </a:r>
            <a:r>
              <a:rPr lang="en-US" dirty="0" smtClean="0"/>
              <a:t> í </a:t>
            </a:r>
            <a:r>
              <a:rPr lang="en-US" dirty="0" err="1" smtClean="0"/>
              <a:t>sér</a:t>
            </a:r>
            <a:r>
              <a:rPr lang="en-US" dirty="0" smtClean="0"/>
              <a:t> 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…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göngum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um of á </a:t>
            </a:r>
            <a:r>
              <a:rPr lang="en-US" dirty="0" err="1" smtClean="0"/>
              <a:t>auðlindir</a:t>
            </a:r>
            <a:r>
              <a:rPr lang="en-US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… </a:t>
            </a:r>
            <a:r>
              <a:rPr lang="en-US" dirty="0" err="1"/>
              <a:t>a</a:t>
            </a:r>
            <a:r>
              <a:rPr lang="en-US" dirty="0" err="1" smtClean="0"/>
              <a:t>ð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reynum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finna</a:t>
            </a:r>
            <a:r>
              <a:rPr lang="en-US" dirty="0" smtClean="0"/>
              <a:t> </a:t>
            </a:r>
            <a:r>
              <a:rPr lang="en-US" dirty="0" err="1" smtClean="0"/>
              <a:t>lausnir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tryggja</a:t>
            </a:r>
            <a:r>
              <a:rPr lang="en-US" dirty="0" smtClean="0"/>
              <a:t> </a:t>
            </a:r>
            <a:r>
              <a:rPr lang="en-US" dirty="0" err="1" smtClean="0"/>
              <a:t>lífsgæði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velferð</a:t>
            </a:r>
            <a:r>
              <a:rPr lang="en-US" dirty="0" smtClean="0"/>
              <a:t> 	</a:t>
            </a:r>
            <a:r>
              <a:rPr lang="en-US" dirty="0" err="1" smtClean="0"/>
              <a:t>fólks</a:t>
            </a:r>
            <a:r>
              <a:rPr lang="en-US" dirty="0" smtClean="0"/>
              <a:t> , </a:t>
            </a:r>
            <a:r>
              <a:rPr lang="en-US" dirty="0" err="1" smtClean="0"/>
              <a:t>bæði</a:t>
            </a:r>
            <a:r>
              <a:rPr lang="en-US" dirty="0" smtClean="0"/>
              <a:t> í </a:t>
            </a:r>
            <a:r>
              <a:rPr lang="en-US" dirty="0" err="1" smtClean="0"/>
              <a:t>nútíð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framtíð</a:t>
            </a:r>
            <a:r>
              <a:rPr lang="en-US" dirty="0" smtClean="0"/>
              <a:t>, 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þess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skemma</a:t>
            </a:r>
            <a:r>
              <a:rPr lang="en-US" dirty="0" smtClean="0"/>
              <a:t> </a:t>
            </a:r>
            <a:r>
              <a:rPr lang="en-US" dirty="0" err="1" smtClean="0"/>
              <a:t>umhverfið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=&gt;</a:t>
            </a:r>
            <a:r>
              <a:rPr lang="en-US" dirty="0" smtClean="0"/>
              <a:t> </a:t>
            </a:r>
            <a:r>
              <a:rPr lang="en-US" dirty="0" err="1" smtClean="0"/>
              <a:t>M.ö.o</a:t>
            </a:r>
            <a:r>
              <a:rPr lang="en-US" dirty="0" smtClean="0"/>
              <a:t>: 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þeir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nota </a:t>
            </a:r>
            <a:r>
              <a:rPr lang="en-US" dirty="0" err="1"/>
              <a:t>j</a:t>
            </a:r>
            <a:r>
              <a:rPr lang="en-US" dirty="0" err="1" smtClean="0"/>
              <a:t>örðina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auðlindir</a:t>
            </a:r>
            <a:r>
              <a:rPr lang="en-US" dirty="0" smtClean="0"/>
              <a:t> </a:t>
            </a:r>
            <a:r>
              <a:rPr lang="en-US" dirty="0" err="1" smtClean="0"/>
              <a:t>hennar</a:t>
            </a:r>
            <a:r>
              <a:rPr lang="en-US" dirty="0" smtClean="0"/>
              <a:t> </a:t>
            </a:r>
            <a:r>
              <a:rPr lang="en-US" dirty="0" err="1" smtClean="0"/>
              <a:t>skili</a:t>
            </a:r>
            <a:r>
              <a:rPr lang="en-US" dirty="0" smtClean="0"/>
              <a:t> 	</a:t>
            </a:r>
            <a:r>
              <a:rPr lang="en-US" dirty="0" err="1" smtClean="0"/>
              <a:t>henni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a.m.k</a:t>
            </a:r>
            <a:r>
              <a:rPr lang="en-US" dirty="0" smtClean="0"/>
              <a:t>. í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ástandi</a:t>
            </a:r>
            <a:r>
              <a:rPr lang="en-US" dirty="0" smtClean="0"/>
              <a:t>, </a:t>
            </a:r>
            <a:r>
              <a:rPr lang="en-US" dirty="0" err="1" smtClean="0"/>
              <a:t>ef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betra</a:t>
            </a:r>
            <a:r>
              <a:rPr lang="en-US" dirty="0" smtClean="0"/>
              <a:t>,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næstu</a:t>
            </a:r>
            <a:r>
              <a:rPr lang="en-US" dirty="0" smtClean="0"/>
              <a:t> </a:t>
            </a:r>
            <a:r>
              <a:rPr lang="en-US" dirty="0" err="1" smtClean="0"/>
              <a:t>kynslóðar</a:t>
            </a:r>
            <a:r>
              <a:rPr lang="en-US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sz="6000" b="1" dirty="0" smtClean="0"/>
              <a:t>Mannfjöldi</a:t>
            </a:r>
            <a:r>
              <a:rPr lang="is-IS" sz="6000" b="1" smtClean="0"/>
              <a:t/>
            </a:r>
            <a:br>
              <a:rPr lang="is-IS" sz="6000" b="1" smtClean="0"/>
            </a:br>
            <a:r>
              <a:rPr lang="is-IS" sz="4400" smtClean="0"/>
              <a:t>bls. 12-17</a:t>
            </a:r>
            <a:endParaRPr lang="is-IS" dirty="0"/>
          </a:p>
        </p:txBody>
      </p:sp>
      <p:pic>
        <p:nvPicPr>
          <p:cNvPr id="4" name="Picture 3" descr="\\akbaeyfs01.akureyri.local\Users\Gle\kristjan\My Documents\My Pictures\Landafraedi_myndir\Crowd 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471962" cy="29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769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Mannfjöldi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3368-A0EF-4216-A845-4BE16B59D9B2}" type="slidenum">
              <a:rPr lang="is-IS" smtClean="0"/>
              <a:t>6</a:t>
            </a:fld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Talið er að mannkynið hafi ekki farið mikið yfir 15 milljóna markið áður en </a:t>
            </a:r>
            <a:r>
              <a:rPr lang="is-IS" b="1" dirty="0" smtClean="0"/>
              <a:t>akuryrkjan</a:t>
            </a:r>
            <a:r>
              <a:rPr lang="is-IS" dirty="0" smtClean="0"/>
              <a:t> kom fram fyrir um 10.000 árum.</a:t>
            </a:r>
          </a:p>
          <a:p>
            <a:endParaRPr lang="is-IS" dirty="0"/>
          </a:p>
          <a:p>
            <a:r>
              <a:rPr lang="is-IS" dirty="0" smtClean="0"/>
              <a:t>Mannfjöldinn </a:t>
            </a:r>
            <a:r>
              <a:rPr lang="is-IS" dirty="0"/>
              <a:t>óx hægt allt fram </a:t>
            </a:r>
            <a:r>
              <a:rPr lang="is-IS" dirty="0" smtClean="0"/>
              <a:t>til </a:t>
            </a:r>
            <a:r>
              <a:rPr lang="is-IS" b="1" dirty="0" smtClean="0"/>
              <a:t>iðnbyltingarinnar</a:t>
            </a:r>
            <a:r>
              <a:rPr lang="is-IS" dirty="0" smtClean="0"/>
              <a:t> á 18. öld. Mikil fjölgun þá og </a:t>
            </a:r>
            <a:r>
              <a:rPr lang="is-IS" dirty="0"/>
              <a:t>s</a:t>
            </a:r>
            <a:r>
              <a:rPr lang="is-IS" dirty="0" smtClean="0"/>
              <a:t>prenging í fólksfjölda upp </a:t>
            </a:r>
            <a:r>
              <a:rPr lang="is-IS" dirty="0" err="1" smtClean="0"/>
              <a:t>úr</a:t>
            </a:r>
            <a:r>
              <a:rPr lang="is-IS" dirty="0" smtClean="0"/>
              <a:t> 1900. </a:t>
            </a:r>
            <a:br>
              <a:rPr lang="is-IS" dirty="0" smtClean="0"/>
            </a:br>
            <a:endParaRPr lang="is-IS" dirty="0"/>
          </a:p>
          <a:p>
            <a:r>
              <a:rPr lang="is-IS" dirty="0" smtClean="0"/>
              <a:t>Meðalævi </a:t>
            </a:r>
            <a:r>
              <a:rPr lang="is-IS" dirty="0"/>
              <a:t>fólks hefur </a:t>
            </a:r>
            <a:r>
              <a:rPr lang="is-IS" dirty="0" smtClean="0"/>
              <a:t>lengst ...</a:t>
            </a:r>
            <a:endParaRPr lang="is-IS" dirty="0"/>
          </a:p>
          <a:p>
            <a:pPr marL="0" indent="0">
              <a:buNone/>
            </a:pPr>
            <a:r>
              <a:rPr lang="is-IS" dirty="0" smtClean="0"/>
              <a:t> 	=&gt; Aðalástæður: Aukin</a:t>
            </a:r>
            <a:r>
              <a:rPr lang="is-IS" dirty="0"/>
              <a:t> </a:t>
            </a:r>
            <a:r>
              <a:rPr lang="is-IS" dirty="0" smtClean="0"/>
              <a:t>matvælaframleiðsla</a:t>
            </a:r>
            <a:r>
              <a:rPr lang="is-IS" dirty="0"/>
              <a:t> </a:t>
            </a:r>
            <a:r>
              <a:rPr lang="is-IS" dirty="0" smtClean="0"/>
              <a:t>og </a:t>
            </a:r>
            <a:r>
              <a:rPr lang="is-IS" dirty="0" smtClean="0"/>
              <a:t>framfarir </a:t>
            </a:r>
            <a:r>
              <a:rPr lang="is-IS" dirty="0" smtClean="0"/>
              <a:t>í </a:t>
            </a:r>
            <a:r>
              <a:rPr lang="is-IS" dirty="0" smtClean="0"/>
              <a:t>	</a:t>
            </a:r>
            <a:r>
              <a:rPr lang="is-IS" dirty="0" err="1" smtClean="0"/>
              <a:t>læknavísindum</a:t>
            </a:r>
            <a:r>
              <a:rPr lang="is-IS" dirty="0" smtClean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75965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Mannfjöldi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3368-A0EF-4216-A845-4BE16B59D9B2}" type="slidenum">
              <a:rPr lang="is-IS" smtClean="0"/>
              <a:t>7</a:t>
            </a:fld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is-IS" sz="1600" b="1" dirty="0" smtClean="0"/>
              <a:t>Fæðingartíðni</a:t>
            </a:r>
            <a:r>
              <a:rPr lang="is-IS" sz="1600" b="1" dirty="0"/>
              <a:t>: </a:t>
            </a:r>
            <a:r>
              <a:rPr lang="is-IS" sz="1600" dirty="0" smtClean="0"/>
              <a:t>Hvað </a:t>
            </a:r>
            <a:r>
              <a:rPr lang="is-IS" sz="1600" dirty="0"/>
              <a:t>margir fæðast á hverja þúsund íbúa á ári. Mælt </a:t>
            </a:r>
            <a:r>
              <a:rPr lang="is-IS" sz="1600" dirty="0" smtClean="0"/>
              <a:t>í prómillum </a:t>
            </a:r>
            <a:r>
              <a:rPr lang="is-IS" sz="1600" dirty="0" smtClean="0"/>
              <a:t>(‰).</a:t>
            </a:r>
            <a:endParaRPr lang="is-IS" sz="1600" dirty="0" smtClean="0"/>
          </a:p>
          <a:p>
            <a:r>
              <a:rPr lang="is-IS" sz="1600" b="1" dirty="0" smtClean="0"/>
              <a:t>Dánartíðni</a:t>
            </a:r>
            <a:r>
              <a:rPr lang="is-IS" sz="1600" b="1" dirty="0"/>
              <a:t>: </a:t>
            </a:r>
            <a:r>
              <a:rPr lang="is-IS" sz="1600" dirty="0" smtClean="0"/>
              <a:t>Hvað </a:t>
            </a:r>
            <a:r>
              <a:rPr lang="is-IS" sz="1600" dirty="0"/>
              <a:t>margir deyja á hverja þúsund íbúa á ári. Mælt </a:t>
            </a:r>
            <a:r>
              <a:rPr lang="is-IS" sz="1600" dirty="0" smtClean="0"/>
              <a:t>í prómillum </a:t>
            </a:r>
            <a:r>
              <a:rPr lang="is-IS" sz="1600" dirty="0"/>
              <a:t>(‰).</a:t>
            </a:r>
          </a:p>
          <a:p>
            <a:r>
              <a:rPr lang="is-IS" sz="1600" b="1" dirty="0" smtClean="0"/>
              <a:t>Náttúruleg </a:t>
            </a:r>
            <a:r>
              <a:rPr lang="is-IS" sz="1600" b="1" dirty="0"/>
              <a:t>fólksfjölgun: </a:t>
            </a:r>
            <a:r>
              <a:rPr lang="is-IS" sz="1600" b="1" dirty="0" smtClean="0"/>
              <a:t> </a:t>
            </a:r>
            <a:r>
              <a:rPr lang="is-IS" sz="1600" dirty="0" smtClean="0"/>
              <a:t>Þá </a:t>
            </a:r>
            <a:r>
              <a:rPr lang="is-IS" sz="1600" dirty="0"/>
              <a:t>er fæðingartíðni </a:t>
            </a:r>
            <a:r>
              <a:rPr lang="is-IS" sz="1600" dirty="0" err="1" smtClean="0"/>
              <a:t>hærri</a:t>
            </a:r>
            <a:r>
              <a:rPr lang="is-IS" sz="1600" dirty="0" smtClean="0"/>
              <a:t> </a:t>
            </a:r>
            <a:r>
              <a:rPr lang="is-IS" sz="1600" dirty="0"/>
              <a:t>en </a:t>
            </a:r>
            <a:r>
              <a:rPr lang="is-IS" sz="1600" dirty="0" smtClean="0"/>
              <a:t>dánartíðni </a:t>
            </a:r>
            <a:r>
              <a:rPr lang="is-IS" sz="1600" dirty="0"/>
              <a:t>(</a:t>
            </a:r>
            <a:r>
              <a:rPr lang="is-IS" sz="1600" dirty="0" smtClean="0"/>
              <a:t>það fæðast </a:t>
            </a:r>
            <a:r>
              <a:rPr lang="is-IS" sz="1600" dirty="0"/>
              <a:t>fleiri en deyja</a:t>
            </a:r>
            <a:r>
              <a:rPr lang="is-IS" sz="1600" dirty="0" smtClean="0"/>
              <a:t>).</a:t>
            </a:r>
          </a:p>
          <a:p>
            <a:r>
              <a:rPr lang="is-IS" sz="1600" b="1" dirty="0" smtClean="0"/>
              <a:t>Náttúruleg </a:t>
            </a:r>
            <a:r>
              <a:rPr lang="is-IS" sz="1600" b="1" dirty="0" smtClean="0"/>
              <a:t>fólksfækkun:  </a:t>
            </a:r>
            <a:r>
              <a:rPr lang="is-IS" sz="1600" dirty="0" smtClean="0"/>
              <a:t>Þá er dánartíðni </a:t>
            </a:r>
            <a:r>
              <a:rPr lang="is-IS" sz="1600" dirty="0" err="1" smtClean="0"/>
              <a:t>hærri</a:t>
            </a:r>
            <a:r>
              <a:rPr lang="is-IS" sz="1600" dirty="0" smtClean="0"/>
              <a:t> en fæðingartíðni (það deyja fleiri en fæðast)</a:t>
            </a:r>
          </a:p>
          <a:p>
            <a:r>
              <a:rPr lang="is-IS" sz="1600" b="1" dirty="0" smtClean="0"/>
              <a:t>Brottfluttir</a:t>
            </a:r>
            <a:r>
              <a:rPr lang="is-IS" sz="1600" b="1" dirty="0"/>
              <a:t>: </a:t>
            </a:r>
            <a:r>
              <a:rPr lang="is-IS" sz="1600" b="1" dirty="0" smtClean="0"/>
              <a:t> </a:t>
            </a:r>
            <a:r>
              <a:rPr lang="is-IS" sz="1600" dirty="0" smtClean="0"/>
              <a:t>Þeir </a:t>
            </a:r>
            <a:r>
              <a:rPr lang="is-IS" sz="1600" dirty="0"/>
              <a:t>sem hafa flutt </a:t>
            </a:r>
            <a:r>
              <a:rPr lang="is-IS" sz="1600" dirty="0" smtClean="0"/>
              <a:t>burt úr landi.</a:t>
            </a:r>
          </a:p>
          <a:p>
            <a:r>
              <a:rPr lang="is-IS" sz="1600" b="1" dirty="0" smtClean="0"/>
              <a:t>Aðfluttir</a:t>
            </a:r>
            <a:r>
              <a:rPr lang="is-IS" sz="1600" dirty="0" smtClean="0"/>
              <a:t>:  Þeir sem hafa flutt til lands.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668492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Mannfjöldi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3368-A0EF-4216-A845-4BE16B59D9B2}" type="slidenum">
              <a:rPr lang="is-IS" smtClean="0"/>
              <a:t>8</a:t>
            </a:fld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fontScale="47500" lnSpcReduction="20000"/>
          </a:bodyPr>
          <a:lstStyle/>
          <a:p>
            <a:r>
              <a:rPr lang="is-IS" sz="4000" dirty="0" smtClean="0"/>
              <a:t>Mannfólkið varð 7 milljarðar árið 2011 (sjá m.a.: </a:t>
            </a:r>
            <a:r>
              <a:rPr lang="is-IS" sz="4000" dirty="0" smtClean="0">
                <a:hlinkClick r:id="rId2"/>
              </a:rPr>
              <a:t>http</a:t>
            </a:r>
            <a:r>
              <a:rPr lang="is-IS" sz="4000" dirty="0">
                <a:hlinkClick r:id="rId2"/>
              </a:rPr>
              <a:t>://www.mbl.is/frettir/forsida/2011/10/31/sjo_milljardasta_barnid_faett</a:t>
            </a:r>
            <a:r>
              <a:rPr lang="is-IS" sz="4000" dirty="0" smtClean="0">
                <a:hlinkClick r:id="rId2"/>
              </a:rPr>
              <a:t>/</a:t>
            </a:r>
            <a:r>
              <a:rPr lang="is-IS" sz="4000" dirty="0" smtClean="0"/>
              <a:t>)</a:t>
            </a:r>
            <a:endParaRPr lang="is-IS" sz="4000" dirty="0"/>
          </a:p>
          <a:p>
            <a:pPr marL="0" indent="0">
              <a:buNone/>
            </a:pPr>
            <a:endParaRPr lang="is-IS" sz="4000" dirty="0" smtClean="0"/>
          </a:p>
          <a:p>
            <a:r>
              <a:rPr lang="is-IS" sz="4000" smtClean="0"/>
              <a:t>Sífellt fleira fólk býr í </a:t>
            </a:r>
            <a:r>
              <a:rPr lang="is-IS" sz="4000" b="1" smtClean="0"/>
              <a:t>þéttbýli</a:t>
            </a:r>
            <a:r>
              <a:rPr lang="is-IS" sz="4000" smtClean="0"/>
              <a:t>, þ.e. borgum. Á það við um u.þ.b. </a:t>
            </a:r>
            <a:r>
              <a:rPr lang="is-IS" sz="4000" b="1" smtClean="0"/>
              <a:t>helming jarðarbúa</a:t>
            </a:r>
            <a:r>
              <a:rPr lang="is-IS" sz="4000" smtClean="0"/>
              <a:t>. </a:t>
            </a:r>
          </a:p>
          <a:p>
            <a:endParaRPr lang="is-IS" sz="4000"/>
          </a:p>
          <a:p>
            <a:r>
              <a:rPr lang="is-IS" sz="4000" smtClean="0"/>
              <a:t>Þéttbýlasta svæði heims er í Kína. Það er á svæði sem myndað er af borgunum Hong Kong, Shenzen og Guangzhou (um 120 milljón íbúar).</a:t>
            </a:r>
          </a:p>
          <a:p>
            <a:endParaRPr lang="is-IS"/>
          </a:p>
          <a:p>
            <a:endParaRPr lang="is-IS" dirty="0"/>
          </a:p>
          <a:p>
            <a:endParaRPr lang="is-IS" dirty="0" smtClean="0"/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311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Mannréttindi  </a:t>
            </a:r>
            <a:r>
              <a:rPr lang="is-IS" smtClean="0"/>
              <a:t>-  Bls. 18-19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b="1" dirty="0" smtClean="0"/>
              <a:t>Þrjár kynslóðir </a:t>
            </a:r>
            <a:r>
              <a:rPr lang="is-IS" dirty="0" smtClean="0"/>
              <a:t>mannréttinda (bls. </a:t>
            </a:r>
            <a:r>
              <a:rPr lang="is-IS" smtClean="0"/>
              <a:t>18):</a:t>
            </a:r>
          </a:p>
          <a:p>
            <a:endParaRPr lang="is-IS"/>
          </a:p>
          <a:p>
            <a:pPr marL="274320" lvl="1" indent="0">
              <a:buNone/>
            </a:pPr>
            <a:r>
              <a:rPr lang="is-IS" smtClean="0"/>
              <a:t>	1.  Borgaraleg og stjórnmálaleg réttindi okkar.</a:t>
            </a:r>
            <a:br>
              <a:rPr lang="is-IS" smtClean="0"/>
            </a:br>
            <a:r>
              <a:rPr lang="is-IS" smtClean="0"/>
              <a:t>	     T.d. að allir fæðast frjálsir; engum sé mismunað vegna 	    	     </a:t>
            </a:r>
            <a:r>
              <a:rPr lang="is-IS" smtClean="0"/>
              <a:t>	     kynferðis</a:t>
            </a:r>
            <a:r>
              <a:rPr lang="is-IS" smtClean="0"/>
              <a:t>, trúar eða litarháttar; skoðanafrelsi </a:t>
            </a:r>
            <a:endParaRPr lang="is-IS"/>
          </a:p>
          <a:p>
            <a:pPr marL="274320" lvl="1" indent="0">
              <a:buNone/>
            </a:pPr>
            <a:r>
              <a:rPr lang="is-IS"/>
              <a:t/>
            </a:r>
            <a:br>
              <a:rPr lang="is-IS"/>
            </a:br>
            <a:r>
              <a:rPr lang="is-IS" smtClean="0"/>
              <a:t>	2.  Réttur okkar til menntunar, húsnæðis, 		  		  </a:t>
            </a:r>
            <a:r>
              <a:rPr lang="is-IS" smtClean="0"/>
              <a:t>	      heilbrigðisþjónustu </a:t>
            </a:r>
            <a:r>
              <a:rPr lang="is-IS" smtClean="0"/>
              <a:t>og mannsæmandi </a:t>
            </a:r>
            <a:r>
              <a:rPr lang="is-IS" smtClean="0"/>
              <a:t/>
            </a:r>
            <a:br>
              <a:rPr lang="is-IS" smtClean="0"/>
            </a:br>
            <a:r>
              <a:rPr lang="is-IS" smtClean="0"/>
              <a:t>	      lífsskilyrða</a:t>
            </a:r>
            <a:r>
              <a:rPr lang="is-IS" smtClean="0"/>
              <a:t>.</a:t>
            </a:r>
          </a:p>
          <a:p>
            <a:pPr marL="274320" lvl="1" indent="0">
              <a:buNone/>
            </a:pPr>
            <a:r>
              <a:rPr lang="is-IS"/>
              <a:t/>
            </a:r>
            <a:br>
              <a:rPr lang="is-IS"/>
            </a:br>
            <a:r>
              <a:rPr lang="is-IS" smtClean="0"/>
              <a:t>	3.  Samstöðuréttindi.</a:t>
            </a:r>
            <a:br>
              <a:rPr lang="is-IS" smtClean="0"/>
            </a:br>
            <a:r>
              <a:rPr lang="is-IS" smtClean="0"/>
              <a:t>	      T.d. réttur til friðvænlegs umhverfis og réttur </a:t>
            </a:r>
            <a:r>
              <a:rPr lang="is-IS" smtClean="0"/>
              <a:t>afkomenda okkar </a:t>
            </a:r>
            <a:r>
              <a:rPr lang="is-IS" smtClean="0"/>
              <a:t>til óspilltrar </a:t>
            </a:r>
            <a:r>
              <a:rPr lang="is-IS" smtClean="0"/>
              <a:t>	      náttúru</a:t>
            </a:r>
            <a:r>
              <a:rPr lang="is-I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943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479</Words>
  <Application>Microsoft Office PowerPoint</Application>
  <PresentationFormat>Sýnt á skjá (4:3)</PresentationFormat>
  <Paragraphs>99</Paragraphs>
  <Slides>13</Slides>
  <Notes>8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13</vt:i4>
      </vt:variant>
    </vt:vector>
  </HeadingPairs>
  <TitlesOfParts>
    <vt:vector size="14" baseType="lpstr">
      <vt:lpstr>Project Status Report</vt:lpstr>
      <vt:lpstr>Maður og náttúra    </vt:lpstr>
      <vt:lpstr>Hvað er auðlind?</vt:lpstr>
      <vt:lpstr>Hvað er auðlind?  -  framhald</vt:lpstr>
      <vt:lpstr>Sjálfbær þróun</vt:lpstr>
      <vt:lpstr>Mannfjöldi bls. 12-17</vt:lpstr>
      <vt:lpstr>Mannfjöldi</vt:lpstr>
      <vt:lpstr>Mannfjöldi</vt:lpstr>
      <vt:lpstr>Mannfjöldi</vt:lpstr>
      <vt:lpstr>Mannréttindi  -  Bls. 18-19</vt:lpstr>
      <vt:lpstr>Mannréttindi</vt:lpstr>
      <vt:lpstr>Þúsaldarmarkmiðin</vt:lpstr>
      <vt:lpstr>Vatn og matur</vt:lpstr>
      <vt:lpstr>Þjóð og menning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2013-08-28T01:32:13Z</dcterms:created>
  <dcterms:modified xsi:type="dcterms:W3CDTF">2013-09-06T14:28:10Z</dcterms:modified>
</cp:coreProperties>
</file>